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98" r:id="rId6"/>
    <p:sldId id="303" r:id="rId7"/>
    <p:sldId id="304" r:id="rId8"/>
    <p:sldId id="277" r:id="rId9"/>
    <p:sldId id="271" r:id="rId10"/>
    <p:sldId id="299" r:id="rId11"/>
    <p:sldId id="300" r:id="rId12"/>
    <p:sldId id="302" r:id="rId13"/>
    <p:sldId id="267" r:id="rId14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1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42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Mercado de trabalho</a:t>
          </a:r>
        </a:p>
      </dgm:t>
    </dgm:pt>
    <dgm:pt modelId="{A1BB3DDB-A2CF-407F-9044-E3AC1B808421}" type="parTrans" cxnId="{ACB259CB-0782-437C-AE91-04CE095D2AE5}">
      <dgm:prSet/>
      <dgm:spPr/>
      <dgm:t>
        <a:bodyPr rtlCol="0"/>
        <a:lstStyle/>
        <a:p>
          <a:pPr rtl="0"/>
          <a:endParaRPr lang="pt-BR" noProof="0" dirty="0"/>
        </a:p>
      </dgm:t>
    </dgm:pt>
    <dgm:pt modelId="{F397379E-0BDA-46CE-8393-B1D10C55E1BA}" type="sibTrans" cxnId="{ACB259CB-0782-437C-AE91-04CE095D2AE5}">
      <dgm:prSet/>
      <dgm:spPr/>
      <dgm:t>
        <a:bodyPr rtlCol="0"/>
        <a:lstStyle/>
        <a:p>
          <a:pPr rtl="0"/>
          <a:endParaRPr lang="pt-BR" noProof="0" dirty="0"/>
        </a:p>
      </dgm:t>
    </dgm:pt>
    <dgm:pt modelId="{6ABE9384-859D-4C4C-B983-2B1E39A8B348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Habilidades necessárias</a:t>
          </a:r>
        </a:p>
      </dgm:t>
    </dgm:pt>
    <dgm:pt modelId="{4C63E530-1425-407B-8508-FAC57680DEF0}" type="parTrans" cxnId="{929B611D-ADB7-45E4-812D-4E288BD2D31C}">
      <dgm:prSet/>
      <dgm:spPr/>
      <dgm:t>
        <a:bodyPr rtlCol="0"/>
        <a:lstStyle/>
        <a:p>
          <a:pPr rtl="0"/>
          <a:endParaRPr lang="pt-BR" noProof="0" dirty="0"/>
        </a:p>
      </dgm:t>
    </dgm:pt>
    <dgm:pt modelId="{012549DD-A1CA-4571-A981-CFD78093EB20}" type="sibTrans" cxnId="{929B611D-ADB7-45E4-812D-4E288BD2D31C}">
      <dgm:prSet/>
      <dgm:spPr/>
      <dgm:t>
        <a:bodyPr rtlCol="0"/>
        <a:lstStyle/>
        <a:p>
          <a:pPr rtl="0"/>
          <a:endParaRPr lang="pt-BR" noProof="0" dirty="0"/>
        </a:p>
      </dgm:t>
    </dgm:pt>
    <dgm:pt modelId="{F7214975-5AC4-4CF8-9015-322498751A8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Tecnologias envolvidas</a:t>
          </a:r>
        </a:p>
      </dgm:t>
    </dgm:pt>
    <dgm:pt modelId="{51AC1870-5B81-422A-9A2E-E1F58EF50843}" type="parTrans" cxnId="{B7CE7116-0D68-4E90-AA49-C97B6B372915}">
      <dgm:prSet/>
      <dgm:spPr/>
      <dgm:t>
        <a:bodyPr rtlCol="0"/>
        <a:lstStyle/>
        <a:p>
          <a:pPr rtl="0"/>
          <a:endParaRPr lang="pt-BR" noProof="0" dirty="0"/>
        </a:p>
      </dgm:t>
    </dgm:pt>
    <dgm:pt modelId="{CE7BE2A3-5633-4666-BB75-6164E26282D5}" type="sibTrans" cxnId="{B7CE7116-0D68-4E90-AA49-C97B6B372915}">
      <dgm:prSet/>
      <dgm:spPr/>
      <dgm:t>
        <a:bodyPr rtlCol="0"/>
        <a:lstStyle/>
        <a:p>
          <a:pPr rtl="0"/>
          <a:endParaRPr lang="pt-BR" noProof="0" dirty="0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leta com preenchimento sólido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ápis com preenchimento sólido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 custScaleX="102167" custLinFactNeighborX="9346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ternet das Coisas com preenchimento sólido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-17986" y="6039"/>
          <a:ext cx="4802031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10262" y="250191"/>
          <a:ext cx="596816" cy="596816"/>
        </a:xfrm>
        <a:prstGeom prst="rect">
          <a:avLst/>
        </a:prstGeom>
        <a:blipFill>
          <a:blip xmlns:r="http://schemas.openxmlformats.org/officeDocument/2006/relationships" r:embed="rId1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35327" y="6039"/>
          <a:ext cx="3546265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Mercado de trabalho</a:t>
          </a:r>
        </a:p>
      </dsp:txBody>
      <dsp:txXfrm>
        <a:off x="1235327" y="6039"/>
        <a:ext cx="3546265" cy="1085120"/>
      </dsp:txXfrm>
    </dsp:sp>
    <dsp:sp modelId="{5DD1A591-E379-4123-AFEF-0E0E1C78A6C8}">
      <dsp:nvSpPr>
        <dsp:cNvPr id="0" name=""/>
        <dsp:cNvSpPr/>
      </dsp:nvSpPr>
      <dsp:spPr>
        <a:xfrm>
          <a:off x="-17986" y="1362439"/>
          <a:ext cx="4802031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10262" y="1606591"/>
          <a:ext cx="596816" cy="596816"/>
        </a:xfrm>
        <a:prstGeom prst="rect">
          <a:avLst/>
        </a:prstGeom>
        <a:blipFill>
          <a:blip xmlns:r="http://schemas.openxmlformats.org/officeDocument/2006/relationships"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196903" y="1362439"/>
          <a:ext cx="3623113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Habilidades necessárias</a:t>
          </a:r>
        </a:p>
      </dsp:txBody>
      <dsp:txXfrm>
        <a:off x="1196903" y="1362439"/>
        <a:ext cx="3623113" cy="1085120"/>
      </dsp:txXfrm>
    </dsp:sp>
    <dsp:sp modelId="{B231036C-5FBE-4605-8393-F1B6359EE169}">
      <dsp:nvSpPr>
        <dsp:cNvPr id="0" name=""/>
        <dsp:cNvSpPr/>
      </dsp:nvSpPr>
      <dsp:spPr>
        <a:xfrm>
          <a:off x="-17986" y="2718839"/>
          <a:ext cx="4802031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10262" y="2962991"/>
          <a:ext cx="596816" cy="596816"/>
        </a:xfrm>
        <a:prstGeom prst="rect">
          <a:avLst/>
        </a:prstGeom>
        <a:blipFill>
          <a:blip xmlns:r="http://schemas.openxmlformats.org/officeDocument/2006/relationships" r:embed="rId5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35327" y="2718839"/>
          <a:ext cx="3546265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noProof="0" dirty="0"/>
            <a:t>Tecnologias envolvidas</a:t>
          </a:r>
        </a:p>
      </dsp:txBody>
      <dsp:txXfrm>
        <a:off x="1235327" y="2718839"/>
        <a:ext cx="3546265" cy="1085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Ícones"/>
  <dgm:desc val="Use para mostrar uma série de recursos visuais de cima para baixo com texto de Nível 1 ou de Nível 1 e Nível 2 de agrupados em uma forma. Funciona melhor com ícones ou imagens pequena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414677A-8767-4473-BA9A-8D8C2A067E29}" type="datetime1">
              <a:rPr lang="pt-BR" smtClean="0"/>
              <a:t>24/07/2023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B668C69-0C3E-40A2-B4A0-B2C8B71D8E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E33BF-9E27-4B38-BB64-B69448889533}" type="datetime1">
              <a:rPr lang="pt-BR" smtClean="0"/>
              <a:pPr/>
              <a:t>24/07/2023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E000EEB-8338-48D7-8EE8-EE0082EF760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8275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000EEB-8338-48D7-8EE8-EE0082EF760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F68152-ECAF-4170-91CE-695FBFF661E6}" type="datetime1">
              <a:rPr lang="pt-BR" noProof="0" smtClean="0"/>
              <a:t>24/07/2023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B1131D-C111-4D5F-904B-E5869109CC64}" type="datetime1">
              <a:rPr lang="pt-BR" noProof="0" smtClean="0"/>
              <a:t>24/07/2023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2ABCEA-41E7-49DD-9116-CA74C204D00C}" type="datetime1">
              <a:rPr lang="pt-BR" noProof="0" smtClean="0"/>
              <a:t>24/07/2023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5C215E3-F3FD-4DDA-B2E5-29FD5BDACD78}" type="datetime1">
              <a:rPr lang="pt-BR" noProof="0" smtClean="0"/>
              <a:t>24/07/2023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9" name="Caixa de tex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  <p:sp>
        <p:nvSpPr>
          <p:cNvPr id="13" name="Caixa de tex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pt-BR" noProof="0"/>
              <a:t>"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8AF102-DD3E-499F-ACBE-49D23FCD282F}" type="datetime1">
              <a:rPr lang="pt-BR" noProof="0" smtClean="0"/>
              <a:t>24/07/2023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CCDF6F-CFF5-4F2B-AF35-FFE3245AEC09}" type="datetime1">
              <a:rPr lang="pt-BR" noProof="0" smtClean="0"/>
              <a:t>24/07/2023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29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0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4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1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cxnSp>
        <p:nvCxnSpPr>
          <p:cNvPr id="17" name="Conector Re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8A7EAC-C3B6-401A-A2BC-342EF304F356}" type="datetime1">
              <a:rPr lang="pt-BR" noProof="0" smtClean="0"/>
              <a:t>24/07/2023</a:t>
            </a:fld>
            <a:endParaRPr lang="pt-BR" noProof="0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34342B-B3AF-4EA1-96C5-991A832E9E9D}" type="datetime1">
              <a:rPr lang="pt-BR" noProof="0" smtClean="0"/>
              <a:t>24/07/2023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F91487-B891-42F9-A091-FF7306312465}" type="datetime1">
              <a:rPr lang="pt-BR" noProof="0" smtClean="0"/>
              <a:t>24/07/2023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C0079F-F013-4A75-8E7C-6957D046C79F}" type="datetime1">
              <a:rPr lang="pt-BR" noProof="0" smtClean="0"/>
              <a:t>24/07/2023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DDEA0B3-7D84-4C08-9740-443BB1242D75}" type="datetime1">
              <a:rPr lang="pt-BR" noProof="0" smtClean="0"/>
              <a:t>24/07/2023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FFD0DF-73C3-4111-8620-442DD1F19F7E}" type="datetime1">
              <a:rPr lang="pt-BR" noProof="0" smtClean="0"/>
              <a:t>24/07/2023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4EFE7F-60B5-4561-9CF6-1772685D059E}" type="datetime1">
              <a:rPr lang="pt-BR" noProof="0" smtClean="0"/>
              <a:t>24/07/2023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3D6C2E-3497-4DCD-888D-6F85FB9BC89B}" type="datetime1">
              <a:rPr lang="pt-BR" noProof="0" smtClean="0"/>
              <a:t>24/07/2023</a:t>
            </a:fld>
            <a:endParaRPr lang="pt-BR" noProof="0"/>
          </a:p>
        </p:txBody>
      </p:sp>
      <p:sp>
        <p:nvSpPr>
          <p:cNvPr id="5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030D9D-E64C-497D-8F98-CB0CE73BECBA}" type="datetime1">
              <a:rPr lang="pt-BR" noProof="0" smtClean="0"/>
              <a:t>24/07/2023</a:t>
            </a:fld>
            <a:endParaRPr lang="pt-BR" noProof="0"/>
          </a:p>
        </p:txBody>
      </p:sp>
      <p:sp>
        <p:nvSpPr>
          <p:cNvPr id="5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7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2DBD503-859B-4166-A303-FE138754BB67}" type="datetime1">
              <a:rPr lang="pt-BR" noProof="0" smtClean="0"/>
              <a:t>24/07/2023</a:t>
            </a:fld>
            <a:endParaRPr lang="pt-BR" noProof="0"/>
          </a:p>
        </p:txBody>
      </p:sp>
      <p:sp>
        <p:nvSpPr>
          <p:cNvPr id="5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C4E6A2-4DA9-4B7B-BAD9-52D978E713F3}" type="datetime1">
              <a:rPr lang="pt-BR" noProof="0" smtClean="0"/>
              <a:t>24/07/2023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E3F8429B-578B-4071-9B9E-BBE1DF66D77F}" type="datetime1">
              <a:rPr lang="pt-BR" noProof="0" smtClean="0"/>
              <a:t>24/07/2023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pt-BR" noProof="0" smtClean="0"/>
              <a:t>‹nº›</a:t>
            </a:fld>
            <a:endParaRPr lang="pt-BR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jp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inks de cadeia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Desenvolvimento de jogos digitais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design abstrato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Perguntas ?</a:t>
            </a: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links de cadeia">
            <a:extLst>
              <a:ext uri="{FF2B5EF4-FFF2-40B4-BE49-F238E27FC236}">
                <a16:creationId xmlns:a16="http://schemas.microsoft.com/office/drawing/2014/main" id="{0FEDE273-EA96-48B5-ADCE-5368F33E50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E401A15-2F5A-49B0-8EA3-9F61A2CFC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094" y="1028700"/>
            <a:ext cx="5092906" cy="685800"/>
          </a:xfrm>
        </p:spPr>
        <p:txBody>
          <a:bodyPr/>
          <a:lstStyle/>
          <a:p>
            <a:r>
              <a:rPr lang="en-US" b="1" dirty="0"/>
              <a:t>Matheus Zandoná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AED1C22-C7D0-4419-86EF-6242EEEEB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5867" y="2006082"/>
            <a:ext cx="5591079" cy="3480318"/>
          </a:xfrm>
        </p:spPr>
        <p:txBody>
          <a:bodyPr>
            <a:normAutofit lnSpcReduction="10000"/>
          </a:bodyPr>
          <a:lstStyle/>
          <a:p>
            <a:pPr marL="342900" indent="-342900">
              <a:buFontTx/>
              <a:buChar char="-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Graduado em Desenvolvimento de Sistemas 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Pos Graduado em Gestão tributária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Especialista em Business Intelligence (Bi)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Sócio proprietário da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Zandoná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Software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Graduando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Teologia</a:t>
            </a: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(FABAPAR)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F2E09A9-DAB8-4734-9C95-78C1FE6A7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79" y="1307431"/>
            <a:ext cx="5447899" cy="4539916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992330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68E1A966-1931-B60D-3E8E-E3D8A27F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311" y="506627"/>
            <a:ext cx="7635203" cy="646100"/>
          </a:xfrm>
        </p:spPr>
        <p:txBody>
          <a:bodyPr rtlCol="0">
            <a:norm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Momento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NetWorking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C064CCE-1AB1-B22C-B377-5AF9725219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8311" y="1383957"/>
            <a:ext cx="10828759" cy="4967416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Nome ?</a:t>
            </a:r>
          </a:p>
          <a:p>
            <a:pPr marL="342900" indent="-342900">
              <a:buFontTx/>
              <a:buChar char="-"/>
            </a:pP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Idade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  <a:p>
            <a:pPr marL="342900" indent="-342900">
              <a:buFontTx/>
              <a:buChar char="-"/>
            </a:pP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Profissão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  <a:p>
            <a:pPr marL="342900" indent="-342900">
              <a:buFontTx/>
              <a:buChar char="-"/>
            </a:pP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Qual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tem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sido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maior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dificuldade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3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curso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24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68E1A966-1931-B60D-3E8E-E3D8A27F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41" y="2032687"/>
            <a:ext cx="9691937" cy="1396313"/>
          </a:xfrm>
        </p:spPr>
        <p:txBody>
          <a:bodyPr rtlCol="0">
            <a:normAutofit/>
          </a:bodyPr>
          <a:lstStyle/>
          <a:p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Apresentação Plano de Ensino</a:t>
            </a:r>
          </a:p>
        </p:txBody>
      </p:sp>
    </p:spTree>
    <p:extLst>
      <p:ext uri="{BB962C8B-B14F-4D97-AF65-F5344CB8AC3E}">
        <p14:creationId xmlns:p14="http://schemas.microsoft.com/office/powerpoint/2010/main" val="3034065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3000"/>
          </a:blip>
          <a:srcRect/>
          <a:stretch/>
        </p:blipFill>
        <p:spPr>
          <a:xfrm>
            <a:off x="4314589" y="98474"/>
            <a:ext cx="8189710" cy="6858000"/>
          </a:xfrm>
          <a:prstGeom prst="rect">
            <a:avLst/>
          </a:prstGeom>
          <a:effectLst>
            <a:softEdge rad="406400"/>
          </a:effectLst>
        </p:spPr>
      </p:pic>
      <p:sp>
        <p:nvSpPr>
          <p:cNvPr id="78" name="Retângulo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aphicFrame>
        <p:nvGraphicFramePr>
          <p:cNvPr id="4" name="Espaço Reservado para Conteúdo 3" descr="Elemento gráfico SmartArt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385091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298817"/>
            <a:ext cx="7635203" cy="1830094"/>
          </a:xfrm>
        </p:spPr>
        <p:txBody>
          <a:bodyPr rtlCol="0">
            <a:normAutofit fontScale="90000"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Fundamentos ao desenvolvimento de jogos digitais</a:t>
            </a:r>
          </a:p>
        </p:txBody>
      </p:sp>
    </p:spTree>
    <p:extLst>
      <p:ext uri="{BB962C8B-B14F-4D97-AF65-F5344CB8AC3E}">
        <p14:creationId xmlns:p14="http://schemas.microsoft.com/office/powerpoint/2010/main" val="1406905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6D2D1-978C-4D08-A9A9-06BA57CBB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Mercado de trabalho no Brasil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D131A5-19A6-FB4C-C7BF-476A8B3B3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8499" y="1502229"/>
            <a:ext cx="5350814" cy="4754109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De acordo com a pesquisa da Industria de Games 2022, </a:t>
            </a:r>
            <a:r>
              <a:rPr lang="en-US" sz="2400" i="1" u="sng" dirty="0"/>
              <a:t>Mercado em expansão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Hoje existe mais de 1000 estudios de desenvolvimentos de games no Brasil.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Salto de 169% em relação a 2018, que possuia 375 empresas.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CLT / PJ / </a:t>
            </a:r>
            <a:r>
              <a:rPr lang="en-US" sz="2400" u="sng" dirty="0"/>
              <a:t>Freelancer </a:t>
            </a:r>
            <a:r>
              <a:rPr lang="en-US" sz="2400" dirty="0"/>
              <a:t>(Regime de Contratação)</a:t>
            </a:r>
          </a:p>
        </p:txBody>
      </p:sp>
      <p:pic>
        <p:nvPicPr>
          <p:cNvPr id="30" name="Imagem 29" descr="Gráfico, Gráfico de cascata&#10;&#10;Descrição gerada automaticamente">
            <a:extLst>
              <a:ext uri="{FF2B5EF4-FFF2-40B4-BE49-F238E27FC236}">
                <a16:creationId xmlns:a16="http://schemas.microsoft.com/office/drawing/2014/main" id="{80D8F761-B9FA-4AD0-B82C-489FB29F8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163" y="1915198"/>
            <a:ext cx="6235831" cy="3117915"/>
          </a:xfrm>
          <a:prstGeom prst="rect">
            <a:avLst/>
          </a:prstGeom>
          <a:noFill/>
          <a:effectLst>
            <a:softEdge rad="139700"/>
          </a:effectLst>
        </p:spPr>
      </p:pic>
      <p:sp>
        <p:nvSpPr>
          <p:cNvPr id="33" name="Título 1">
            <a:extLst>
              <a:ext uri="{FF2B5EF4-FFF2-40B4-BE49-F238E27FC236}">
                <a16:creationId xmlns:a16="http://schemas.microsoft.com/office/drawing/2014/main" id="{D71EDE73-BA48-4B11-9AD1-753F0A8003C8}"/>
              </a:ext>
            </a:extLst>
          </p:cNvPr>
          <p:cNvSpPr txBox="1">
            <a:spLocks/>
          </p:cNvSpPr>
          <p:nvPr/>
        </p:nvSpPr>
        <p:spPr>
          <a:xfrm>
            <a:off x="5697415" y="5004753"/>
            <a:ext cx="6685061" cy="58012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Número de profissionais Brasil </a:t>
            </a:r>
            <a:b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Pesquisa x Estimado</a:t>
            </a:r>
          </a:p>
        </p:txBody>
      </p:sp>
    </p:spTree>
    <p:extLst>
      <p:ext uri="{BB962C8B-B14F-4D97-AF65-F5344CB8AC3E}">
        <p14:creationId xmlns:p14="http://schemas.microsoft.com/office/powerpoint/2010/main" val="1497186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6D2D1-978C-4D08-A9A9-06BA57CBB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pPr lvl="0"/>
            <a:r>
              <a:rPr lang="pt-BR" dirty="0"/>
              <a:t>Habilidades necessárias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D131A5-19A6-FB4C-C7BF-476A8B3B3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7263" y="2060575"/>
            <a:ext cx="4972049" cy="4195763"/>
          </a:xfrm>
        </p:spPr>
        <p:txBody>
          <a:bodyPr>
            <a:normAutofit/>
          </a:bodyPr>
          <a:lstStyle/>
          <a:p>
            <a:r>
              <a:rPr lang="pt-BR" sz="2400" b="1" dirty="0"/>
              <a:t>Criatividade</a:t>
            </a:r>
          </a:p>
          <a:p>
            <a:r>
              <a:rPr lang="pt-BR" sz="2400" b="1" dirty="0"/>
              <a:t>Ser comunicativo</a:t>
            </a:r>
          </a:p>
          <a:p>
            <a:r>
              <a:rPr lang="pt-BR" sz="2400" b="1" dirty="0"/>
              <a:t>Inglês</a:t>
            </a:r>
          </a:p>
          <a:p>
            <a:r>
              <a:rPr lang="pt-BR" sz="2400" b="1" u="sng" dirty="0"/>
              <a:t>Construir um portfólio</a:t>
            </a:r>
          </a:p>
          <a:p>
            <a:r>
              <a:rPr lang="pt-BR" sz="2400" b="1" dirty="0"/>
              <a:t>Divulgar o seu trabalho</a:t>
            </a:r>
          </a:p>
          <a:p>
            <a:r>
              <a:rPr lang="pt-BR" sz="2400" b="1" dirty="0"/>
              <a:t>Fazer networking</a:t>
            </a:r>
            <a:endParaRPr lang="en-US" sz="2400" u="sng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80D8F761-B9FA-4AD0-B82C-489FB29F80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63412" y="1853248"/>
            <a:ext cx="6408138" cy="3604578"/>
          </a:xfrm>
          <a:prstGeom prst="rect">
            <a:avLst/>
          </a:prstGeom>
          <a:noFill/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4715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6D2D1-978C-4D08-A9A9-06BA57CBB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 anchor="t">
            <a:normAutofit/>
          </a:bodyPr>
          <a:lstStyle/>
          <a:p>
            <a:pPr lvl="0"/>
            <a:r>
              <a:rPr lang="pt-BR" dirty="0"/>
              <a:t>Tecnologias envolvidas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8D131A5-19A6-FB4C-C7BF-476A8B3B33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0166" y="1665005"/>
            <a:ext cx="5866227" cy="4195763"/>
          </a:xfrm>
        </p:spPr>
        <p:txBody>
          <a:bodyPr>
            <a:normAutofit/>
          </a:bodyPr>
          <a:lstStyle/>
          <a:p>
            <a:r>
              <a:rPr lang="pt-BR" sz="2400" b="1" dirty="0"/>
              <a:t>Linguagem de programação </a:t>
            </a:r>
          </a:p>
          <a:p>
            <a:pPr lvl="1"/>
            <a:r>
              <a:rPr lang="pt-BR" sz="2200" u="sng" dirty="0"/>
              <a:t>C#</a:t>
            </a:r>
            <a:r>
              <a:rPr lang="pt-BR" sz="2200" dirty="0"/>
              <a:t>, Java, C++, Phyton</a:t>
            </a:r>
          </a:p>
          <a:p>
            <a:r>
              <a:rPr lang="pt-BR" sz="2400" b="1" dirty="0"/>
              <a:t>Engines </a:t>
            </a:r>
            <a:r>
              <a:rPr lang="pt-BR" sz="2400" dirty="0"/>
              <a:t>(motor de jogos)</a:t>
            </a:r>
          </a:p>
          <a:p>
            <a:pPr lvl="1"/>
            <a:r>
              <a:rPr lang="pt-BR" sz="2000" u="sng" dirty="0"/>
              <a:t>Unity</a:t>
            </a:r>
            <a:r>
              <a:rPr lang="pt-BR" sz="2000" dirty="0"/>
              <a:t>, Godot, GameMaker(paga), </a:t>
            </a:r>
          </a:p>
          <a:p>
            <a:pPr marL="457200" lvl="1" indent="0">
              <a:buNone/>
            </a:pPr>
            <a:r>
              <a:rPr lang="pt-BR" sz="2200" dirty="0"/>
              <a:t>Unreal </a:t>
            </a:r>
          </a:p>
          <a:p>
            <a:pPr lvl="1"/>
            <a:r>
              <a:rPr lang="pt-BR" sz="2400" dirty="0"/>
              <a:t>Jogos 2D, 3D</a:t>
            </a:r>
          </a:p>
          <a:p>
            <a:r>
              <a:rPr lang="pt-BR" sz="2400" b="1" dirty="0"/>
              <a:t>Design Visual</a:t>
            </a:r>
          </a:p>
          <a:p>
            <a:pPr lvl="1"/>
            <a:r>
              <a:rPr lang="pt-BR" sz="2200" dirty="0"/>
              <a:t>Background, ícones, personagens,  elementos visuais, ...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80D8F761-B9FA-4AD0-B82C-489FB29F80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751507" y="2101578"/>
            <a:ext cx="6408138" cy="3322619"/>
          </a:xfrm>
          <a:prstGeom prst="rect">
            <a:avLst/>
          </a:prstGeom>
          <a:noFill/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548610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46D2D1-978C-4D08-A9A9-06BA57CBB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1" y="46189"/>
            <a:ext cx="9404723" cy="1400530"/>
          </a:xfrm>
        </p:spPr>
        <p:txBody>
          <a:bodyPr anchor="t">
            <a:normAutofit/>
          </a:bodyPr>
          <a:lstStyle/>
          <a:p>
            <a:pPr lvl="0"/>
            <a:r>
              <a:rPr lang="pt-BR" dirty="0"/>
              <a:t>Unity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80D8F761-B9FA-4AD0-B82C-489FB29F80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1855" y="893195"/>
            <a:ext cx="11790033" cy="5707630"/>
          </a:xfrm>
          <a:prstGeom prst="rect">
            <a:avLst/>
          </a:prstGeom>
          <a:noFill/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447509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08_TF78884036_Win32" id="{4C89C495-55DA-422F-99AE-8DF85A274AF2}" vid="{063601A3-806B-4CC4-9B30-26C03EA5568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íon digital</Template>
  <TotalTime>487</TotalTime>
  <Words>198</Words>
  <Application>Microsoft Office PowerPoint</Application>
  <PresentationFormat>Widescreen</PresentationFormat>
  <Paragraphs>50</Paragraphs>
  <Slides>10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Íon</vt:lpstr>
      <vt:lpstr>Desenvolvimento de jogos digitais</vt:lpstr>
      <vt:lpstr>Matheus Zandoná</vt:lpstr>
      <vt:lpstr>Momento NetWorking:</vt:lpstr>
      <vt:lpstr>Apresentação Plano de Ensino</vt:lpstr>
      <vt:lpstr>Fundamentos ao desenvolvimento de jogos digitais</vt:lpstr>
      <vt:lpstr>Mercado de trabalho no Brasil</vt:lpstr>
      <vt:lpstr>Habilidades necessárias</vt:lpstr>
      <vt:lpstr>Tecnologias envolvidas</vt:lpstr>
      <vt:lpstr>Unity</vt:lpstr>
      <vt:lpstr>Perguntas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Ative sua identidade empreendedora</dc:title>
  <dc:creator>Matheus Zandoná</dc:creator>
  <cp:lastModifiedBy>Matheus</cp:lastModifiedBy>
  <cp:revision>17</cp:revision>
  <dcterms:created xsi:type="dcterms:W3CDTF">2021-08-12T17:19:42Z</dcterms:created>
  <dcterms:modified xsi:type="dcterms:W3CDTF">2023-07-24T19:03:08Z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